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sldIdLst>
    <p:sldId id="256" r:id="rId2"/>
    <p:sldId id="264" r:id="rId3"/>
    <p:sldId id="265" r:id="rId4"/>
    <p:sldId id="260" r:id="rId5"/>
    <p:sldId id="261" r:id="rId6"/>
    <p:sldId id="263" r:id="rId7"/>
  </p:sldIdLst>
  <p:sldSz cx="9144000" cy="5143500" type="screen16x9"/>
  <p:notesSz cx="9144000" cy="5143500"/>
  <p:embeddedFontLst>
    <p:embeddedFont>
      <p:font typeface="Tahoma" panose="020B0604030504040204" pitchFamily="3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0">
          <p15:clr>
            <a:srgbClr val="A4A3A4"/>
          </p15:clr>
        </p15:guide>
        <p15:guide id="2" pos="28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1380"/>
        <p:guide pos="28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85800" y="1597819"/>
            <a:ext cx="7772400" cy="1102519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79C897D-0D1B-445C-9A37-5D242B0809BE}" type="datetime1">
              <a:rPr lang="en-US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ACA6806-F6D2-4F3C-AE96-9610443BA5D1}" type="datetime1">
              <a:rPr lang="en-US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05979"/>
            <a:ext cx="2057400" cy="4388644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05979"/>
            <a:ext cx="6019800" cy="4388644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D0A2E1-B856-4526-93D8-B684D33BADAF}" type="datetime1">
              <a:rPr lang="en-US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7B3271-72B0-44C4-882E-20FDA2882499}" type="datetime1">
              <a:rPr lang="en-US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D088980-0FEA-4861-B4FE-2183AFBFE92C}" type="datetime1">
              <a:rPr lang="en-US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90284D-57D6-47F5-BA58-D5C4C19AB725}" type="datetime1">
              <a:rPr lang="en-US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559A81-1B41-42D5-B811-163A5127EB11}" type="datetime1">
              <a:rPr lang="en-US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41A7860-B96D-455D-BF7C-F6CA09809F07}" type="datetime1">
              <a:rPr lang="en-US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DDCC2C7-0E76-4FC2-922D-DB320B0133FD}" type="datetime1">
              <a:rPr lang="en-US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DA2A29-1C51-4B0D-8513-9DFDCBECB2DA}" type="datetime1">
              <a:rPr lang="en-US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CC528F-DD6E-4875-BD7E-4A4966871A33}" type="datetime1">
              <a:rPr lang="en-US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roxima Nova Rg"/>
              </a:defRPr>
            </a:lvl1pPr>
          </a:lstStyle>
          <a:p>
            <a:pPr>
              <a:defRPr/>
            </a:pPr>
            <a:fld id="{EEFC1711-064E-40A8-A735-A5E42EAF0ADE}" type="datetime1">
              <a:rPr lang="en-US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roxima Nova Rg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roxima Nova Rg"/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BG7" descr="BG7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>
        <a:spcBef>
          <a:spcPts val="0"/>
        </a:spcBef>
        <a:buNone/>
        <a:defRPr sz="2800" b="1" i="0">
          <a:solidFill>
            <a:schemeClr val="tx1"/>
          </a:solidFill>
          <a:latin typeface="Proxima Nova Rg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1600" b="0" i="0">
          <a:solidFill>
            <a:schemeClr val="tx1"/>
          </a:solidFill>
          <a:latin typeface="Proxima Nova Rg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1400" b="0" i="0">
          <a:solidFill>
            <a:schemeClr val="tx1"/>
          </a:solidFill>
          <a:latin typeface="Proxima Nova Rg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200" b="0" i="0">
          <a:solidFill>
            <a:schemeClr val="tx1"/>
          </a:solidFill>
          <a:latin typeface="Proxima Nova Rg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1100" b="0" i="0">
          <a:solidFill>
            <a:schemeClr val="tx1"/>
          </a:solidFill>
          <a:latin typeface="Proxima Nova Rg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1100" b="0" i="0">
          <a:solidFill>
            <a:schemeClr val="tx1"/>
          </a:solidFill>
          <a:latin typeface="Proxima Nova Rg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2362199" y="1581150"/>
            <a:ext cx="45801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>
              <a:defRPr/>
            </a:pPr>
            <a:r>
              <a:rPr lang="ru-RU" sz="4000" b="1">
                <a:solidFill>
                  <a:schemeClr val="bg1"/>
                </a:solidFill>
                <a:latin typeface="Proxima Nova Rg"/>
                <a:cs typeface="Clear Sans"/>
              </a:rPr>
              <a:t>Группа компаний </a:t>
            </a:r>
            <a:endParaRPr/>
          </a:p>
          <a:p>
            <a:pPr marL="3175" algn="ctr">
              <a:defRPr/>
            </a:pPr>
            <a:r>
              <a:rPr lang="ru-RU" sz="4000" b="1">
                <a:solidFill>
                  <a:schemeClr val="bg1"/>
                </a:solidFill>
                <a:latin typeface="Proxima Nova Rg"/>
                <a:cs typeface="Clear Sans"/>
              </a:rPr>
              <a:t>«ЭВОЛЕНТА»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38600" y="3486150"/>
            <a:ext cx="838200" cy="934593"/>
          </a:xfrm>
          <a:prstGeom prst="rect">
            <a:avLst/>
          </a:prstGeom>
        </p:spPr>
      </p:pic>
      <p:pic>
        <p:nvPicPr>
          <p:cNvPr id="11" name="Slide 01-" descr="Slide 01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50">
        <p:push dir="u"/>
      </p:transition>
    </mc:Choice>
    <mc:Fallback xmlns:w="http://schemas.openxmlformats.org/wordprocessingml/2006/main" xmlns:m="http://schemas.openxmlformats.org/officeDocument/2006/math" xmlns="">
      <p:transition spd="med" advClick="0" advTm="15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numSld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2078" y="133350"/>
            <a:ext cx="829092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B952-3377-0AD5-8F93-1AD191E5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30" y="209550"/>
            <a:ext cx="7799470" cy="541686"/>
          </a:xfrm>
        </p:spPr>
        <p:txBody>
          <a:bodyPr>
            <a:noAutofit/>
          </a:bodyPr>
          <a:lstStyle/>
          <a:p>
            <a:pPr marL="6350" marR="2540" algn="l">
              <a:defRPr/>
            </a:pPr>
            <a:r>
              <a:rPr lang="ru-RU" sz="2400" spc="-10" dirty="0">
                <a:solidFill>
                  <a:schemeClr val="tx2"/>
                </a:solidFill>
                <a:ea typeface="+mn-ea"/>
                <a:cs typeface="Tahoma"/>
              </a:rPr>
              <a:t>Возможности</a:t>
            </a:r>
            <a:r>
              <a:rPr lang="en-US" sz="2400" spc="-10" dirty="0">
                <a:solidFill>
                  <a:schemeClr val="tx2"/>
                </a:solidFill>
                <a:ea typeface="+mn-ea"/>
                <a:cs typeface="Tahoma"/>
              </a:rPr>
              <a:t> </a:t>
            </a:r>
            <a:r>
              <a:rPr lang="ru-RU" sz="2400" spc="-10" dirty="0">
                <a:solidFill>
                  <a:schemeClr val="tx2"/>
                </a:solidFill>
                <a:ea typeface="+mn-ea"/>
                <a:cs typeface="Tahoma"/>
              </a:rPr>
              <a:t>решений по автоматизации разрешительной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F70FD6-8BE6-0300-EC9A-3159CBF6D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892" y="963211"/>
            <a:ext cx="7489716" cy="39707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Рассмотрение заявлений в рамках госуслуг</a:t>
            </a: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en-US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Ведение </a:t>
            </a: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реестров и разрешительной деятельности </a:t>
            </a: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соответствия контрольной </a:t>
            </a: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(надзорной) деятельности</a:t>
            </a: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ВКС и мобильный инспектор</a:t>
            </a:r>
            <a:endParaRPr lang="en-US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en-US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</a:t>
            </a: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межведомственных запросов (</a:t>
            </a: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 шт.)</a:t>
            </a: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ru-RU" dirty="0" smtClean="0">
              <a:solidFill>
                <a:schemeClr val="accent6"/>
              </a:solidFill>
              <a:latin typeface="Montserrat Medium" panose="00000600000000000000" pitchFamily="2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just">
              <a:buNone/>
              <a:tabLst>
                <a:tab pos="847725" algn="l"/>
              </a:tabLst>
            </a:pP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автозаполняемых</a:t>
            </a: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печатных форм</a:t>
            </a: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847725" algn="l"/>
              </a:tabLst>
            </a:pP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выписок с возможностью ЭП</a:t>
            </a: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ru-RU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r>
              <a:rPr lang="ru-RU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чек-листов </a:t>
            </a:r>
          </a:p>
          <a:p>
            <a:pPr marL="0" indent="0" algn="just">
              <a:lnSpc>
                <a:spcPct val="110000"/>
              </a:lnSpc>
              <a:buNone/>
              <a:tabLst>
                <a:tab pos="635794" algn="l"/>
              </a:tabLst>
            </a:pPr>
            <a:endParaRPr lang="ru-RU" sz="2100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Medium" panose="00000600000000000000" pitchFamily="2" charset="-52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877B2D-79C8-CC46-1161-B8AB32840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 r="10211" b="53227"/>
          <a:stretch/>
        </p:blipFill>
        <p:spPr bwMode="auto">
          <a:xfrm>
            <a:off x="462139" y="837672"/>
            <a:ext cx="494814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нспектор – Бесплатные иконки: люди">
            <a:extLst>
              <a:ext uri="{FF2B5EF4-FFF2-40B4-BE49-F238E27FC236}">
                <a16:creationId xmlns:a16="http://schemas.microsoft.com/office/drawing/2014/main" id="{04EE6FA8-B7F4-BCCF-9CE9-59A847BD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2" y="1934308"/>
            <a:ext cx="494814" cy="4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езентация – Бесплатные иконки: образование">
            <a:extLst>
              <a:ext uri="{FF2B5EF4-FFF2-40B4-BE49-F238E27FC236}">
                <a16:creationId xmlns:a16="http://schemas.microsoft.com/office/drawing/2014/main" id="{57C30A06-1ABF-2B47-CB48-B77D4824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7" y="1373899"/>
            <a:ext cx="479477" cy="4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резентация PNG рисунок, картинки и пнг прозрачный для бесплатной загрузки  | Pngtree">
            <a:extLst>
              <a:ext uri="{FF2B5EF4-FFF2-40B4-BE49-F238E27FC236}">
                <a16:creationId xmlns:a16="http://schemas.microsoft.com/office/drawing/2014/main" id="{7D895583-3081-C25A-A282-6413089F6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1826" r="7461" b="13254"/>
          <a:stretch/>
        </p:blipFill>
        <p:spPr bwMode="auto">
          <a:xfrm>
            <a:off x="382686" y="2581993"/>
            <a:ext cx="673599" cy="6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60689" y="3234945"/>
            <a:ext cx="493525" cy="493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29" y="3838427"/>
            <a:ext cx="495893" cy="495893"/>
          </a:xfrm>
          <a:prstGeom prst="rect">
            <a:avLst/>
          </a:prstGeom>
        </p:spPr>
      </p:pic>
      <p:pic>
        <p:nvPicPr>
          <p:cNvPr id="13" name="Picture 8" descr="Презентация – Бесплатные иконки: образование">
            <a:extLst>
              <a:ext uri="{FF2B5EF4-FFF2-40B4-BE49-F238E27FC236}">
                <a16:creationId xmlns:a16="http://schemas.microsoft.com/office/drawing/2014/main" id="{57C30A06-1ABF-2B47-CB48-B77D4824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5" y="4440771"/>
            <a:ext cx="479477" cy="4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624204" y="819150"/>
            <a:ext cx="7757794" cy="0"/>
          </a:xfrm>
          <a:prstGeom prst="line">
            <a:avLst/>
          </a:prstGeom>
          <a:ln w="6350">
            <a:solidFill>
              <a:srgbClr val="026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31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8839200" cy="470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6312D79-C9DB-6966-0DD2-6FA4BECC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5734"/>
            <a:ext cx="8382000" cy="584841"/>
          </a:xfrm>
        </p:spPr>
        <p:txBody>
          <a:bodyPr>
            <a:noAutofit/>
          </a:bodyPr>
          <a:lstStyle/>
          <a:p>
            <a:pPr marL="6350" marR="2540" algn="l">
              <a:defRPr/>
            </a:pPr>
            <a:r>
              <a:rPr lang="ru-RU" sz="2400" spc="-10" dirty="0">
                <a:solidFill>
                  <a:schemeClr val="tx2"/>
                </a:solidFill>
                <a:ea typeface="+mn-ea"/>
                <a:cs typeface="Tahoma"/>
              </a:rPr>
              <a:t>Положительная практика участия в эксперименте по оптимизации разрешительной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A0F53-EC50-22D9-B916-03FA0B87C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875" y="1200149"/>
            <a:ext cx="5359727" cy="34127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ru-RU" sz="1950" b="1" dirty="0" smtClean="0">
                <a:solidFill>
                  <a:srgbClr val="2683C6"/>
                </a:solidFill>
                <a:latin typeface="Montserrat Medium" panose="00000600000000000000" pitchFamily="2" charset="-52"/>
              </a:rPr>
              <a:t>Проектирование, разработка и сопровождения настройки более 50 </a:t>
            </a:r>
            <a:r>
              <a:rPr lang="ru-RU" sz="1950" b="1" dirty="0">
                <a:solidFill>
                  <a:srgbClr val="2683C6"/>
                </a:solidFill>
                <a:latin typeface="Montserrat Medium" panose="00000600000000000000" pitchFamily="2" charset="-52"/>
              </a:rPr>
              <a:t>государственных услуг </a:t>
            </a:r>
            <a:r>
              <a:rPr lang="ru-RU" sz="1950" b="1" dirty="0" smtClean="0">
                <a:solidFill>
                  <a:srgbClr val="2683C6"/>
                </a:solidFill>
                <a:latin typeface="Montserrat Medium" panose="00000600000000000000" pitchFamily="2" charset="-52"/>
              </a:rPr>
              <a:t>ФОИВ</a:t>
            </a:r>
            <a:endParaRPr lang="ru-RU" sz="1950" b="1" dirty="0">
              <a:solidFill>
                <a:srgbClr val="2683C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err="1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Росморречфлот</a:t>
            </a: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 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Минсельхоз </a:t>
            </a:r>
            <a:r>
              <a:rPr lang="ru-RU" sz="1300" dirty="0">
                <a:solidFill>
                  <a:schemeClr val="accent6"/>
                </a:solidFill>
                <a:latin typeface="Montserrat Medium" panose="00000600000000000000" pitchFamily="2" charset="-52"/>
              </a:rPr>
              <a:t>Росси </a:t>
            </a:r>
            <a:endParaRPr lang="ru-RU" sz="1300" dirty="0" smtClean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Минприроды </a:t>
            </a:r>
            <a:r>
              <a:rPr lang="ru-RU" sz="1300" dirty="0">
                <a:solidFill>
                  <a:schemeClr val="accent6"/>
                </a:solidFill>
                <a:latin typeface="Montserrat Medium" panose="00000600000000000000" pitchFamily="2" charset="-52"/>
              </a:rPr>
              <a:t>России </a:t>
            </a:r>
            <a:endParaRPr lang="ru-RU" sz="1300" dirty="0" smtClean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Минтранс </a:t>
            </a:r>
            <a:r>
              <a:rPr lang="ru-RU" sz="1300" dirty="0">
                <a:solidFill>
                  <a:schemeClr val="accent6"/>
                </a:solidFill>
                <a:latin typeface="Montserrat Medium" panose="00000600000000000000" pitchFamily="2" charset="-52"/>
              </a:rPr>
              <a:t>России </a:t>
            </a:r>
            <a:endParaRPr lang="ru-RU" sz="1300" dirty="0" smtClean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Минюст </a:t>
            </a:r>
            <a:r>
              <a:rPr lang="ru-RU" sz="1300" dirty="0">
                <a:solidFill>
                  <a:schemeClr val="accent6"/>
                </a:solidFill>
                <a:latin typeface="Montserrat Medium" panose="00000600000000000000" pitchFamily="2" charset="-52"/>
              </a:rPr>
              <a:t>России </a:t>
            </a:r>
            <a:endParaRPr lang="ru-RU" sz="1300" dirty="0" smtClean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Росгидромет 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ФМБА России</a:t>
            </a:r>
            <a:endParaRPr lang="ru-RU" sz="13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Единый портал государственных услуг и функций (ЕПГУ)">
            <a:extLst>
              <a:ext uri="{FF2B5EF4-FFF2-40B4-BE49-F238E27FC236}">
                <a16:creationId xmlns:a16="http://schemas.microsoft.com/office/drawing/2014/main" id="{0EDB2321-E99A-E0B0-C9DB-E57127356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r="15786"/>
          <a:stretch/>
        </p:blipFill>
        <p:spPr bwMode="auto">
          <a:xfrm>
            <a:off x="6122709" y="1581150"/>
            <a:ext cx="2106891" cy="23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/>
          <p:nvPr/>
        </p:nvSpPr>
        <p:spPr bwMode="auto">
          <a:xfrm>
            <a:off x="3100957" y="2419351"/>
            <a:ext cx="3147443" cy="2057400"/>
          </a:xfrm>
          <a:prstGeom prst="rect">
            <a:avLst/>
          </a:prstGeom>
          <a:grp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Минэкономразвития России</a:t>
            </a:r>
            <a:endParaRPr lang="ru-RU" sz="1300" dirty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Минкультуры России</a:t>
            </a:r>
            <a:endParaRPr lang="ru-RU" sz="1300" dirty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err="1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Ростехнадзор</a:t>
            </a:r>
            <a:endParaRPr lang="ru-RU" sz="1300" dirty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err="1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Минобрнауки</a:t>
            </a: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 России</a:t>
            </a:r>
            <a:endParaRPr lang="ru-RU" sz="1300" dirty="0">
              <a:solidFill>
                <a:schemeClr val="accent6"/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chemeClr val="accent6"/>
                </a:solidFill>
                <a:latin typeface="Montserrat Medium" panose="00000600000000000000" pitchFamily="2" charset="-52"/>
              </a:rPr>
              <a:t>Минздрав </a:t>
            </a:r>
            <a:r>
              <a:rPr lang="ru-RU" sz="1300" dirty="0">
                <a:solidFill>
                  <a:schemeClr val="accent6"/>
                </a:solidFill>
                <a:latin typeface="Montserrat Medium" panose="00000600000000000000" pitchFamily="2" charset="-52"/>
              </a:rPr>
              <a:t>России </a:t>
            </a:r>
          </a:p>
          <a:p>
            <a:pPr marL="0" indent="0">
              <a:buNone/>
              <a:defRPr/>
            </a:pPr>
            <a:endParaRPr lang="ru-RU" sz="800" dirty="0">
              <a:solidFill>
                <a:srgbClr val="00B0F0"/>
              </a:solidFill>
              <a:latin typeface="Proxima Nova Rg"/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624204" y="895350"/>
            <a:ext cx="7757794" cy="0"/>
          </a:xfrm>
          <a:prstGeom prst="line">
            <a:avLst/>
          </a:prstGeom>
          <a:ln w="6350">
            <a:solidFill>
              <a:srgbClr val="026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4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57200" y="168283"/>
            <a:ext cx="8229600" cy="461665"/>
          </a:xfrm>
        </p:spPr>
        <p:txBody>
          <a:bodyPr>
            <a:spAutoFit/>
          </a:bodyPr>
          <a:lstStyle/>
          <a:p>
            <a:r>
              <a:rPr lang="ru-RU" sz="2400" spc="-10" dirty="0">
                <a:solidFill>
                  <a:schemeClr val="tx2"/>
                </a:solidFill>
                <a:ea typeface="+mn-ea"/>
                <a:cs typeface="Tahoma"/>
              </a:rPr>
              <a:t>Критерии при модернизации услуг в рамках «</a:t>
            </a:r>
            <a:r>
              <a:rPr lang="ru-RU" sz="2400" spc="-10" dirty="0">
                <a:solidFill>
                  <a:schemeClr val="tx2"/>
                </a:solidFill>
                <a:ea typeface="+mn-ea"/>
                <a:cs typeface="Tahoma"/>
              </a:rPr>
              <a:t>24/7»</a:t>
            </a:r>
          </a:p>
        </p:txBody>
      </p:sp>
      <p:cxnSp>
        <p:nvCxnSpPr>
          <p:cNvPr id="41" name="Прямая соединительная линия 40"/>
          <p:cNvCxnSpPr>
            <a:cxnSpLocks/>
          </p:cNvCxnSpPr>
          <p:nvPr/>
        </p:nvCxnSpPr>
        <p:spPr bwMode="auto">
          <a:xfrm>
            <a:off x="565171" y="895350"/>
            <a:ext cx="7757794" cy="0"/>
          </a:xfrm>
          <a:prstGeom prst="line">
            <a:avLst/>
          </a:prstGeom>
          <a:ln w="6350">
            <a:solidFill>
              <a:srgbClr val="026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4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9" y="993546"/>
            <a:ext cx="8582931" cy="11549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0" y="2343150"/>
            <a:ext cx="5786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ИСПОЛЬЗУЕМ СЛЕДУЮЩИЕ ИНСТРУМЕНТЫ </a:t>
            </a:r>
            <a:r>
              <a:rPr lang="ru-RU" dirty="0">
                <a:solidFill>
                  <a:schemeClr val="accent6"/>
                </a:solidFill>
              </a:rPr>
              <a:t>ТЕХНИЧЕСКОЙ РЕАЛИЗАЦИИ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926511"/>
            <a:ext cx="3581400" cy="1912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50">
        <p:push dir="u"/>
      </p:transition>
    </mc:Choice>
    <mc:Fallback xmlns:w="http://schemas.openxmlformats.org/wordprocessingml/2006/main" xmlns:m="http://schemas.openxmlformats.org/officeDocument/2006/math" xmlns="">
      <p:transition spd="med" advClick="0" advTm="15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marL="6350" marR="2540" algn="l">
              <a:defRPr/>
            </a:pPr>
            <a:r>
              <a:rPr lang="ru-RU" sz="2200" spc="-10">
                <a:solidFill>
                  <a:schemeClr val="tx2"/>
                </a:solidFill>
                <a:ea typeface="+mn-ea"/>
                <a:cs typeface="Tahoma"/>
              </a:rPr>
              <a:t>Современные технические сервисы и продукты от группы компаний «Эволента»: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Инструмент реализации федеральных проектов и государственных программ</a:t>
            </a:r>
            <a:endParaRPr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Независимость от иностранных разработчиков (вендоров) программного обеспечения, адаптация под мобильные устройства на </a:t>
            </a:r>
            <a:r>
              <a:rPr lang="en-US">
                <a:solidFill>
                  <a:schemeClr val="tx2">
                    <a:lumMod val="50000"/>
                  </a:schemeClr>
                </a:solidFill>
              </a:rPr>
              <a:t>IOS</a:t>
            </a:r>
            <a:r>
              <a:rPr lang="ru-RU">
                <a:solidFill>
                  <a:schemeClr val="tx2">
                    <a:lumMod val="50000"/>
                  </a:schemeClr>
                </a:solidFill>
              </a:rPr>
              <a:t> и</a:t>
            </a:r>
            <a:r>
              <a:rPr lang="en-US">
                <a:solidFill>
                  <a:schemeClr val="tx2">
                    <a:lumMod val="50000"/>
                  </a:schemeClr>
                </a:solidFill>
              </a:rPr>
              <a:t> Android</a:t>
            </a:r>
            <a:endParaRPr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Гибкая платформенная архитектура: решение новых задач заказчика без создания новых ведомственных информационных систем, совместимость с уже используемой информационной инфраструктурой</a:t>
            </a:r>
            <a:endParaRPr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Разработка интуитивно-понятного пользовательского интерфейса, включая быстрый поиск услуг / функций и настройку этапности заполнения форм внесения данных</a:t>
            </a:r>
            <a:endParaRPr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Отказ от «ручного» управления процессом исполнения государственной услуги (функции); «цифровое» отслеживание статуса исполнения заявления, выбор пользователем каналов для уведомления в процессе оказания услуги </a:t>
            </a:r>
            <a:endParaRPr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Аутентификация пользователей через ЕСИА («Госуслуги»), использование ЭЦП</a:t>
            </a:r>
            <a:endParaRPr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50000"/>
                  </a:schemeClr>
                </a:solidFill>
              </a:rPr>
              <a:t>Отсутствие перерывов в работе при внесении изменений в информационную систему</a:t>
            </a:r>
            <a:endParaRPr/>
          </a:p>
          <a:p>
            <a:pPr>
              <a:defRPr/>
            </a:pPr>
            <a:endParaRPr lang="ru-RU"/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>
            <a:off x="533400" y="1063229"/>
            <a:ext cx="7757794" cy="0"/>
          </a:xfrm>
          <a:prstGeom prst="line">
            <a:avLst/>
          </a:prstGeom>
          <a:ln w="6350">
            <a:solidFill>
              <a:srgbClr val="026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50">
        <p:push dir="u"/>
      </p:transition>
    </mc:Choice>
    <mc:Fallback xmlns:w="http://schemas.openxmlformats.org/wordprocessingml/2006/main" xmlns:m="http://schemas.openxmlformats.org/officeDocument/2006/math" xmlns="">
      <p:transition spd="med" advClick="0" advTm="15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Final Slide" descr="Final Sl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587" y="1587"/>
            <a:ext cx="9144000" cy="5143500"/>
          </a:xfrm>
          <a:prstGeom prst="rect">
            <a:avLst/>
          </a:prstGeom>
        </p:spPr>
      </p:pic>
      <p:sp>
        <p:nvSpPr>
          <p:cNvPr id="5" name="object 7"/>
          <p:cNvSpPr txBox="1"/>
          <p:nvPr/>
        </p:nvSpPr>
        <p:spPr bwMode="auto">
          <a:xfrm>
            <a:off x="9526" y="1634034"/>
            <a:ext cx="9142412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ru-RU" sz="5000" b="1">
                <a:solidFill>
                  <a:srgbClr val="FFFFFF"/>
                </a:solidFill>
                <a:latin typeface="Proxima Nova Rg"/>
                <a:cs typeface="Arial"/>
              </a:rPr>
              <a:t>Мы рады</a:t>
            </a:r>
            <a:endParaRPr/>
          </a:p>
          <a:p>
            <a:pPr algn="ctr">
              <a:defRPr/>
            </a:pPr>
            <a:r>
              <a:rPr lang="ru-RU" sz="5000" b="1">
                <a:solidFill>
                  <a:srgbClr val="FFFFFF"/>
                </a:solidFill>
                <a:latin typeface="Proxima Nova Rg"/>
                <a:cs typeface="Arial"/>
              </a:rPr>
              <a:t>сотрудничать с Вами!</a:t>
            </a:r>
            <a:endParaRPr sz="5000" b="1">
              <a:solidFill>
                <a:srgbClr val="FFFFFF"/>
              </a:solidFill>
              <a:latin typeface="Proxima Nova Rg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76600" y="285750"/>
            <a:ext cx="2324100" cy="92226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6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362199" y="349979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b="1">
                <a:solidFill>
                  <a:schemeClr val="bg2"/>
                </a:solidFill>
                <a:latin typeface="Roboto"/>
                <a:ea typeface="Roboto"/>
              </a:rPr>
              <a:t>www.evolenta.ru</a:t>
            </a:r>
            <a:endParaRPr/>
          </a:p>
          <a:p>
            <a:pPr algn="ctr">
              <a:spcBef>
                <a:spcPts val="1200"/>
              </a:spcBef>
              <a:defRPr/>
            </a:pPr>
            <a:r>
              <a:rPr lang="en-US" b="1">
                <a:solidFill>
                  <a:schemeClr val="bg2"/>
                </a:solidFill>
                <a:latin typeface="Roboto"/>
                <a:ea typeface="Roboto"/>
              </a:rPr>
              <a:t>+7 (8342) </a:t>
            </a:r>
            <a:r>
              <a:rPr lang="ru-RU" b="1">
                <a:solidFill>
                  <a:schemeClr val="bg2"/>
                </a:solidFill>
                <a:latin typeface="Roboto"/>
                <a:ea typeface="Roboto"/>
              </a:rPr>
              <a:t>54</a:t>
            </a:r>
            <a:r>
              <a:rPr lang="en-US" b="1">
                <a:solidFill>
                  <a:schemeClr val="bg2"/>
                </a:solidFill>
                <a:latin typeface="Roboto"/>
                <a:ea typeface="Roboto"/>
              </a:rPr>
              <a:t>-</a:t>
            </a:r>
            <a:r>
              <a:rPr lang="ru-RU" b="1">
                <a:solidFill>
                  <a:schemeClr val="bg2"/>
                </a:solidFill>
                <a:latin typeface="Roboto"/>
                <a:ea typeface="Roboto"/>
              </a:rPr>
              <a:t>62</a:t>
            </a:r>
            <a:r>
              <a:rPr lang="en-US" b="1">
                <a:solidFill>
                  <a:schemeClr val="bg2"/>
                </a:solidFill>
                <a:latin typeface="Roboto"/>
                <a:ea typeface="Roboto"/>
              </a:rPr>
              <a:t>-</a:t>
            </a:r>
            <a:r>
              <a:rPr lang="ru-RU" b="1">
                <a:solidFill>
                  <a:schemeClr val="bg2"/>
                </a:solidFill>
                <a:latin typeface="Roboto"/>
                <a:ea typeface="Roboto"/>
              </a:rPr>
              <a:t>22</a:t>
            </a:r>
            <a:endParaRPr lang="en-US" b="1">
              <a:solidFill>
                <a:schemeClr val="bg2"/>
              </a:solidFill>
              <a:latin typeface="Roboto"/>
              <a:ea typeface="Roboto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b="1">
                <a:solidFill>
                  <a:schemeClr val="bg2"/>
                </a:solidFill>
                <a:latin typeface="Roboto"/>
                <a:ea typeface="Roboto"/>
              </a:rPr>
              <a:t> info@evolenta.ru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50">
        <p:push dir="u"/>
      </p:transition>
    </mc:Choice>
    <mc:Fallback xmlns:w="http://schemas.openxmlformats.org/wordprocessingml/2006/main" xmlns:m="http://schemas.openxmlformats.org/officeDocument/2006/math" xmlns="">
      <p:transition spd="med" advClick="0" advTm="15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rcurio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Mercurio">
      <a:majorFont>
        <a:latin typeface="Source Sans Pro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254</Words>
  <Application>Microsoft Office PowerPoint</Application>
  <DocSecurity>0</DocSecurity>
  <PresentationFormat>Экран (16:9)</PresentationFormat>
  <Paragraphs>50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Clear Sans</vt:lpstr>
      <vt:lpstr>Roboto</vt:lpstr>
      <vt:lpstr>Tahoma</vt:lpstr>
      <vt:lpstr>Montserrat Medium</vt:lpstr>
      <vt:lpstr>Arial</vt:lpstr>
      <vt:lpstr>Courier New</vt:lpstr>
      <vt:lpstr>Times New Roman</vt:lpstr>
      <vt:lpstr>Proxima Nova Rg</vt:lpstr>
      <vt:lpstr>Calibri</vt:lpstr>
      <vt:lpstr>Office Theme</vt:lpstr>
      <vt:lpstr>Презентация PowerPoint</vt:lpstr>
      <vt:lpstr>Возможности решений по автоматизации разрешительной деятельности</vt:lpstr>
      <vt:lpstr>Положительная практика участия в эксперименте по оптимизации разрешительной деятельности</vt:lpstr>
      <vt:lpstr>Критерии при модернизации услуг в рамках «24/7»</vt:lpstr>
      <vt:lpstr>Современные технические сервисы и продукты от группы компаний «Эволента»: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Сараев Андрей</dc:creator>
  <cp:keywords/>
  <dc:description/>
  <cp:lastModifiedBy>Игорь Журавлев</cp:lastModifiedBy>
  <cp:revision>296</cp:revision>
  <dcterms:created xsi:type="dcterms:W3CDTF">2021-01-14T10:46:27Z</dcterms:created>
  <dcterms:modified xsi:type="dcterms:W3CDTF">2023-09-13T13:33:51Z</dcterms:modified>
  <cp:category/>
  <dc:identifier/>
  <cp:contentStatus/>
  <dc:language/>
  <cp:version/>
</cp:coreProperties>
</file>